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8" r:id="rId2"/>
    <p:sldId id="259" r:id="rId3"/>
  </p:sldIdLst>
  <p:sldSz cx="10691813" cy="7559675"/>
  <p:notesSz cx="6888163"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5" d="100"/>
          <a:sy n="95" d="100"/>
        </p:scale>
        <p:origin x="163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C9079C7-E6BE-4D9A-A9AA-A014EA9E9168}" type="datetimeFigureOut">
              <a:rPr kumimoji="1" lang="ja-JP" altLang="en-US" smtClean="0"/>
              <a:t>2025/6/19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AC2CE9B-A559-444F-AEE4-4798A237208B}" type="slidenum">
              <a:rPr kumimoji="1" lang="ja-JP" altLang="en-US" smtClean="0"/>
              <a:t>‹#›</a:t>
            </a:fld>
            <a:endParaRPr kumimoji="1" lang="ja-JP" altLang="en-US"/>
          </a:p>
        </p:txBody>
      </p:sp>
    </p:spTree>
    <p:extLst>
      <p:ext uri="{BB962C8B-B14F-4D97-AF65-F5344CB8AC3E}">
        <p14:creationId xmlns:p14="http://schemas.microsoft.com/office/powerpoint/2010/main" val="2839704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C9079C7-E6BE-4D9A-A9AA-A014EA9E9168}" type="datetimeFigureOut">
              <a:rPr kumimoji="1" lang="ja-JP" altLang="en-US" smtClean="0"/>
              <a:t>2025/6/19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AC2CE9B-A559-444F-AEE4-4798A237208B}" type="slidenum">
              <a:rPr kumimoji="1" lang="ja-JP" altLang="en-US" smtClean="0"/>
              <a:t>‹#›</a:t>
            </a:fld>
            <a:endParaRPr kumimoji="1" lang="ja-JP" altLang="en-US"/>
          </a:p>
        </p:txBody>
      </p:sp>
    </p:spTree>
    <p:extLst>
      <p:ext uri="{BB962C8B-B14F-4D97-AF65-F5344CB8AC3E}">
        <p14:creationId xmlns:p14="http://schemas.microsoft.com/office/powerpoint/2010/main" val="1539035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C9079C7-E6BE-4D9A-A9AA-A014EA9E9168}" type="datetimeFigureOut">
              <a:rPr kumimoji="1" lang="ja-JP" altLang="en-US" smtClean="0"/>
              <a:t>2025/6/19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AC2CE9B-A559-444F-AEE4-4798A237208B}" type="slidenum">
              <a:rPr kumimoji="1" lang="ja-JP" altLang="en-US" smtClean="0"/>
              <a:t>‹#›</a:t>
            </a:fld>
            <a:endParaRPr kumimoji="1" lang="ja-JP" altLang="en-US"/>
          </a:p>
        </p:txBody>
      </p:sp>
    </p:spTree>
    <p:extLst>
      <p:ext uri="{BB962C8B-B14F-4D97-AF65-F5344CB8AC3E}">
        <p14:creationId xmlns:p14="http://schemas.microsoft.com/office/powerpoint/2010/main" val="1256189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C9079C7-E6BE-4D9A-A9AA-A014EA9E9168}" type="datetimeFigureOut">
              <a:rPr kumimoji="1" lang="ja-JP" altLang="en-US" smtClean="0"/>
              <a:t>2025/6/19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AC2CE9B-A559-444F-AEE4-4798A237208B}" type="slidenum">
              <a:rPr kumimoji="1" lang="ja-JP" altLang="en-US" smtClean="0"/>
              <a:t>‹#›</a:t>
            </a:fld>
            <a:endParaRPr kumimoji="1" lang="ja-JP" altLang="en-US"/>
          </a:p>
        </p:txBody>
      </p:sp>
    </p:spTree>
    <p:extLst>
      <p:ext uri="{BB962C8B-B14F-4D97-AF65-F5344CB8AC3E}">
        <p14:creationId xmlns:p14="http://schemas.microsoft.com/office/powerpoint/2010/main" val="1791263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tint val="82000"/>
                  </a:schemeClr>
                </a:solidFill>
              </a:defRPr>
            </a:lvl1pPr>
            <a:lvl2pPr marL="503972" indent="0">
              <a:buNone/>
              <a:defRPr sz="2205">
                <a:solidFill>
                  <a:schemeClr val="tx1">
                    <a:tint val="82000"/>
                  </a:schemeClr>
                </a:solidFill>
              </a:defRPr>
            </a:lvl2pPr>
            <a:lvl3pPr marL="1007943" indent="0">
              <a:buNone/>
              <a:defRPr sz="1984">
                <a:solidFill>
                  <a:schemeClr val="tx1">
                    <a:tint val="82000"/>
                  </a:schemeClr>
                </a:solidFill>
              </a:defRPr>
            </a:lvl3pPr>
            <a:lvl4pPr marL="1511915" indent="0">
              <a:buNone/>
              <a:defRPr sz="1764">
                <a:solidFill>
                  <a:schemeClr val="tx1">
                    <a:tint val="82000"/>
                  </a:schemeClr>
                </a:solidFill>
              </a:defRPr>
            </a:lvl4pPr>
            <a:lvl5pPr marL="2015886" indent="0">
              <a:buNone/>
              <a:defRPr sz="1764">
                <a:solidFill>
                  <a:schemeClr val="tx1">
                    <a:tint val="82000"/>
                  </a:schemeClr>
                </a:solidFill>
              </a:defRPr>
            </a:lvl5pPr>
            <a:lvl6pPr marL="2519858" indent="0">
              <a:buNone/>
              <a:defRPr sz="1764">
                <a:solidFill>
                  <a:schemeClr val="tx1">
                    <a:tint val="82000"/>
                  </a:schemeClr>
                </a:solidFill>
              </a:defRPr>
            </a:lvl6pPr>
            <a:lvl7pPr marL="3023829" indent="0">
              <a:buNone/>
              <a:defRPr sz="1764">
                <a:solidFill>
                  <a:schemeClr val="tx1">
                    <a:tint val="82000"/>
                  </a:schemeClr>
                </a:solidFill>
              </a:defRPr>
            </a:lvl7pPr>
            <a:lvl8pPr marL="3527801" indent="0">
              <a:buNone/>
              <a:defRPr sz="1764">
                <a:solidFill>
                  <a:schemeClr val="tx1">
                    <a:tint val="82000"/>
                  </a:schemeClr>
                </a:solidFill>
              </a:defRPr>
            </a:lvl8pPr>
            <a:lvl9pPr marL="4031772" indent="0">
              <a:buNone/>
              <a:defRPr sz="1764">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C9079C7-E6BE-4D9A-A9AA-A014EA9E9168}" type="datetimeFigureOut">
              <a:rPr kumimoji="1" lang="ja-JP" altLang="en-US" smtClean="0"/>
              <a:t>2025/6/19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AC2CE9B-A559-444F-AEE4-4798A237208B}" type="slidenum">
              <a:rPr kumimoji="1" lang="ja-JP" altLang="en-US" smtClean="0"/>
              <a:t>‹#›</a:t>
            </a:fld>
            <a:endParaRPr kumimoji="1" lang="ja-JP" altLang="en-US"/>
          </a:p>
        </p:txBody>
      </p:sp>
    </p:spTree>
    <p:extLst>
      <p:ext uri="{BB962C8B-B14F-4D97-AF65-F5344CB8AC3E}">
        <p14:creationId xmlns:p14="http://schemas.microsoft.com/office/powerpoint/2010/main" val="483967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C9079C7-E6BE-4D9A-A9AA-A014EA9E9168}" type="datetimeFigureOut">
              <a:rPr kumimoji="1" lang="ja-JP" altLang="en-US" smtClean="0"/>
              <a:t>2025/6/19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AC2CE9B-A559-444F-AEE4-4798A237208B}" type="slidenum">
              <a:rPr kumimoji="1" lang="ja-JP" altLang="en-US" smtClean="0"/>
              <a:t>‹#›</a:t>
            </a:fld>
            <a:endParaRPr kumimoji="1" lang="ja-JP" altLang="en-US"/>
          </a:p>
        </p:txBody>
      </p:sp>
    </p:spTree>
    <p:extLst>
      <p:ext uri="{BB962C8B-B14F-4D97-AF65-F5344CB8AC3E}">
        <p14:creationId xmlns:p14="http://schemas.microsoft.com/office/powerpoint/2010/main" val="246521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C9079C7-E6BE-4D9A-A9AA-A014EA9E9168}" type="datetimeFigureOut">
              <a:rPr kumimoji="1" lang="ja-JP" altLang="en-US" smtClean="0"/>
              <a:t>2025/6/19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AC2CE9B-A559-444F-AEE4-4798A237208B}" type="slidenum">
              <a:rPr kumimoji="1" lang="ja-JP" altLang="en-US" smtClean="0"/>
              <a:t>‹#›</a:t>
            </a:fld>
            <a:endParaRPr kumimoji="1" lang="ja-JP" altLang="en-US"/>
          </a:p>
        </p:txBody>
      </p:sp>
    </p:spTree>
    <p:extLst>
      <p:ext uri="{BB962C8B-B14F-4D97-AF65-F5344CB8AC3E}">
        <p14:creationId xmlns:p14="http://schemas.microsoft.com/office/powerpoint/2010/main" val="371455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C9079C7-E6BE-4D9A-A9AA-A014EA9E9168}" type="datetimeFigureOut">
              <a:rPr kumimoji="1" lang="ja-JP" altLang="en-US" smtClean="0"/>
              <a:t>2025/6/19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AC2CE9B-A559-444F-AEE4-4798A237208B}" type="slidenum">
              <a:rPr kumimoji="1" lang="ja-JP" altLang="en-US" smtClean="0"/>
              <a:t>‹#›</a:t>
            </a:fld>
            <a:endParaRPr kumimoji="1" lang="ja-JP" altLang="en-US"/>
          </a:p>
        </p:txBody>
      </p:sp>
    </p:spTree>
    <p:extLst>
      <p:ext uri="{BB962C8B-B14F-4D97-AF65-F5344CB8AC3E}">
        <p14:creationId xmlns:p14="http://schemas.microsoft.com/office/powerpoint/2010/main" val="2801760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9079C7-E6BE-4D9A-A9AA-A014EA9E9168}" type="datetimeFigureOut">
              <a:rPr kumimoji="1" lang="ja-JP" altLang="en-US" smtClean="0"/>
              <a:t>2025/6/19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AC2CE9B-A559-444F-AEE4-4798A237208B}" type="slidenum">
              <a:rPr kumimoji="1" lang="ja-JP" altLang="en-US" smtClean="0"/>
              <a:t>‹#›</a:t>
            </a:fld>
            <a:endParaRPr kumimoji="1" lang="ja-JP" altLang="en-US"/>
          </a:p>
        </p:txBody>
      </p:sp>
    </p:spTree>
    <p:extLst>
      <p:ext uri="{BB962C8B-B14F-4D97-AF65-F5344CB8AC3E}">
        <p14:creationId xmlns:p14="http://schemas.microsoft.com/office/powerpoint/2010/main" val="1331085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C9079C7-E6BE-4D9A-A9AA-A014EA9E9168}" type="datetimeFigureOut">
              <a:rPr kumimoji="1" lang="ja-JP" altLang="en-US" smtClean="0"/>
              <a:t>2025/6/19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AC2CE9B-A559-444F-AEE4-4798A237208B}" type="slidenum">
              <a:rPr kumimoji="1" lang="ja-JP" altLang="en-US" smtClean="0"/>
              <a:t>‹#›</a:t>
            </a:fld>
            <a:endParaRPr kumimoji="1" lang="ja-JP" altLang="en-US"/>
          </a:p>
        </p:txBody>
      </p:sp>
    </p:spTree>
    <p:extLst>
      <p:ext uri="{BB962C8B-B14F-4D97-AF65-F5344CB8AC3E}">
        <p14:creationId xmlns:p14="http://schemas.microsoft.com/office/powerpoint/2010/main" val="3979576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C9079C7-E6BE-4D9A-A9AA-A014EA9E9168}" type="datetimeFigureOut">
              <a:rPr kumimoji="1" lang="ja-JP" altLang="en-US" smtClean="0"/>
              <a:t>2025/6/19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AC2CE9B-A559-444F-AEE4-4798A237208B}" type="slidenum">
              <a:rPr kumimoji="1" lang="ja-JP" altLang="en-US" smtClean="0"/>
              <a:t>‹#›</a:t>
            </a:fld>
            <a:endParaRPr kumimoji="1" lang="ja-JP" altLang="en-US"/>
          </a:p>
        </p:txBody>
      </p:sp>
    </p:spTree>
    <p:extLst>
      <p:ext uri="{BB962C8B-B14F-4D97-AF65-F5344CB8AC3E}">
        <p14:creationId xmlns:p14="http://schemas.microsoft.com/office/powerpoint/2010/main" val="931879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82000"/>
                  </a:schemeClr>
                </a:solidFill>
              </a:defRPr>
            </a:lvl1pPr>
          </a:lstStyle>
          <a:p>
            <a:fld id="{FC9079C7-E6BE-4D9A-A9AA-A014EA9E9168}" type="datetimeFigureOut">
              <a:rPr kumimoji="1" lang="ja-JP" altLang="en-US" smtClean="0"/>
              <a:t>2025/6/19</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82000"/>
                  </a:schemeClr>
                </a:solidFill>
              </a:defRPr>
            </a:lvl1pPr>
          </a:lstStyle>
          <a:p>
            <a:fld id="{FAC2CE9B-A559-444F-AEE4-4798A237208B}" type="slidenum">
              <a:rPr kumimoji="1" lang="ja-JP" altLang="en-US" smtClean="0"/>
              <a:t>‹#›</a:t>
            </a:fld>
            <a:endParaRPr kumimoji="1" lang="ja-JP" altLang="en-US"/>
          </a:p>
        </p:txBody>
      </p:sp>
    </p:spTree>
    <p:extLst>
      <p:ext uri="{BB962C8B-B14F-4D97-AF65-F5344CB8AC3E}">
        <p14:creationId xmlns:p14="http://schemas.microsoft.com/office/powerpoint/2010/main" val="41647884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グラフィカル ユーザー インターフェイス&#10;&#10;自動的に生成された説明">
            <a:extLst>
              <a:ext uri="{FF2B5EF4-FFF2-40B4-BE49-F238E27FC236}">
                <a16:creationId xmlns:a16="http://schemas.microsoft.com/office/drawing/2014/main" id="{B664B31D-C4EA-6A2C-9C3A-024DA52A28B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73"/>
            <a:ext cx="10691813" cy="7559529"/>
          </a:xfrm>
          <a:prstGeom prst="rect">
            <a:avLst/>
          </a:prstGeom>
        </p:spPr>
      </p:pic>
      <p:sp>
        <p:nvSpPr>
          <p:cNvPr id="4" name="テキスト ボックス 3">
            <a:extLst>
              <a:ext uri="{FF2B5EF4-FFF2-40B4-BE49-F238E27FC236}">
                <a16:creationId xmlns:a16="http://schemas.microsoft.com/office/drawing/2014/main" id="{27682267-D4DB-BA22-2B87-D7E11B25AA4E}"/>
              </a:ext>
            </a:extLst>
          </p:cNvPr>
          <p:cNvSpPr txBox="1">
            <a:spLocks noGrp="1" noRot="1" noMove="1" noResize="1" noEditPoints="1" noAdjustHandles="1" noChangeArrowheads="1" noChangeShapeType="1"/>
          </p:cNvSpPr>
          <p:nvPr/>
        </p:nvSpPr>
        <p:spPr>
          <a:xfrm>
            <a:off x="6560538" y="5206257"/>
            <a:ext cx="3575395" cy="563698"/>
          </a:xfrm>
          <a:prstGeom prst="rect">
            <a:avLst/>
          </a:prstGeom>
          <a:noFill/>
        </p:spPr>
        <p:txBody>
          <a:bodyPr wrap="square" lIns="72000" rIns="36000" rtlCol="0" anchor="b">
            <a:normAutofit/>
          </a:bodyPr>
          <a:lstStyle/>
          <a:p>
            <a:r>
              <a:rPr kumimoji="1" lang="ja-JP" altLang="en-US" sz="800" dirty="0">
                <a:solidFill>
                  <a:schemeClr val="bg1"/>
                </a:solidFill>
                <a:latin typeface="+mn-ea"/>
              </a:rPr>
              <a:t>本製品は株式会社</a:t>
            </a:r>
            <a:r>
              <a:rPr kumimoji="1" lang="en-US" altLang="ja-JP" sz="800" dirty="0">
                <a:solidFill>
                  <a:schemeClr val="bg1"/>
                </a:solidFill>
                <a:latin typeface="+mn-ea"/>
              </a:rPr>
              <a:t>NTT</a:t>
            </a:r>
            <a:r>
              <a:rPr kumimoji="1" lang="ja-JP" altLang="en-US" sz="800" dirty="0">
                <a:solidFill>
                  <a:schemeClr val="bg1"/>
                </a:solidFill>
                <a:latin typeface="+mn-ea"/>
              </a:rPr>
              <a:t>ドコモが扱う商品ではなく、ドコモショップ〇〇〇店を運営する株式会社〇〇〇〇が独自に販売しています。</a:t>
            </a:r>
          </a:p>
        </p:txBody>
      </p:sp>
      <p:sp>
        <p:nvSpPr>
          <p:cNvPr id="5" name="テキスト ボックス 4">
            <a:extLst>
              <a:ext uri="{FF2B5EF4-FFF2-40B4-BE49-F238E27FC236}">
                <a16:creationId xmlns:a16="http://schemas.microsoft.com/office/drawing/2014/main" id="{C8A3AC04-2816-162E-F6F3-38A154EF5D51}"/>
              </a:ext>
            </a:extLst>
          </p:cNvPr>
          <p:cNvSpPr txBox="1">
            <a:spLocks noGrp="1" noRot="1" noMove="1" noResize="1" noEditPoints="1" noAdjustHandles="1" noChangeArrowheads="1" noChangeShapeType="1"/>
          </p:cNvSpPr>
          <p:nvPr/>
        </p:nvSpPr>
        <p:spPr>
          <a:xfrm>
            <a:off x="7524405" y="5784827"/>
            <a:ext cx="2611528" cy="215444"/>
          </a:xfrm>
          <a:prstGeom prst="rect">
            <a:avLst/>
          </a:prstGeom>
          <a:noFill/>
        </p:spPr>
        <p:txBody>
          <a:bodyPr wrap="square" lIns="72000" rIns="72000" rtlCol="0" anchor="ctr">
            <a:noAutofit/>
          </a:bodyPr>
          <a:lstStyle/>
          <a:p>
            <a:r>
              <a:rPr kumimoji="1" lang="ja-JP" altLang="en-US" sz="800" dirty="0">
                <a:solidFill>
                  <a:schemeClr val="bg1"/>
                </a:solidFill>
                <a:latin typeface="+mn-ea"/>
              </a:rPr>
              <a:t>株式会社〇〇〇〇</a:t>
            </a:r>
          </a:p>
        </p:txBody>
      </p:sp>
      <p:sp>
        <p:nvSpPr>
          <p:cNvPr id="6" name="テキスト ボックス 5">
            <a:extLst>
              <a:ext uri="{FF2B5EF4-FFF2-40B4-BE49-F238E27FC236}">
                <a16:creationId xmlns:a16="http://schemas.microsoft.com/office/drawing/2014/main" id="{A0C8E5F7-D3D8-4DB9-838B-5D0058CCB0E0}"/>
              </a:ext>
            </a:extLst>
          </p:cNvPr>
          <p:cNvSpPr txBox="1">
            <a:spLocks noGrp="1" noRot="1" noMove="1" noResize="1" noEditPoints="1" noAdjustHandles="1" noChangeArrowheads="1" noChangeShapeType="1"/>
          </p:cNvSpPr>
          <p:nvPr/>
        </p:nvSpPr>
        <p:spPr>
          <a:xfrm>
            <a:off x="7876611" y="6030017"/>
            <a:ext cx="816249" cy="215444"/>
          </a:xfrm>
          <a:prstGeom prst="rect">
            <a:avLst/>
          </a:prstGeom>
          <a:noFill/>
        </p:spPr>
        <p:txBody>
          <a:bodyPr wrap="none" lIns="72000" rIns="72000" rtlCol="0" anchor="ctr">
            <a:normAutofit/>
          </a:bodyPr>
          <a:lstStyle/>
          <a:p>
            <a:r>
              <a:rPr kumimoji="1" lang="en-US" altLang="ja-JP" sz="800" dirty="0">
                <a:solidFill>
                  <a:schemeClr val="bg1"/>
                </a:solidFill>
                <a:latin typeface="+mn-ea"/>
              </a:rPr>
              <a:t>0120-××-000</a:t>
            </a:r>
            <a:endParaRPr kumimoji="1" lang="ja-JP" altLang="en-US" sz="800" dirty="0">
              <a:solidFill>
                <a:schemeClr val="bg1"/>
              </a:solidFill>
              <a:latin typeface="+mn-ea"/>
            </a:endParaRPr>
          </a:p>
        </p:txBody>
      </p:sp>
      <p:sp>
        <p:nvSpPr>
          <p:cNvPr id="7" name="テキスト ボックス 6">
            <a:extLst>
              <a:ext uri="{FF2B5EF4-FFF2-40B4-BE49-F238E27FC236}">
                <a16:creationId xmlns:a16="http://schemas.microsoft.com/office/drawing/2014/main" id="{CCD0AB1E-132B-5359-2AC2-C4A0AC94EE7A}"/>
              </a:ext>
            </a:extLst>
          </p:cNvPr>
          <p:cNvSpPr txBox="1">
            <a:spLocks noGrp="1" noRot="1" noMove="1" noResize="1" noEditPoints="1" noAdjustHandles="1" noChangeArrowheads="1" noChangeShapeType="1"/>
          </p:cNvSpPr>
          <p:nvPr/>
        </p:nvSpPr>
        <p:spPr>
          <a:xfrm>
            <a:off x="7876611" y="6275207"/>
            <a:ext cx="816249" cy="215444"/>
          </a:xfrm>
          <a:prstGeom prst="rect">
            <a:avLst/>
          </a:prstGeom>
          <a:noFill/>
        </p:spPr>
        <p:txBody>
          <a:bodyPr wrap="none" lIns="72000" rIns="72000" rtlCol="0" anchor="ctr">
            <a:normAutofit/>
          </a:bodyPr>
          <a:lstStyle/>
          <a:p>
            <a:r>
              <a:rPr kumimoji="1" lang="ja-JP" altLang="en-US" sz="800" dirty="0">
                <a:solidFill>
                  <a:schemeClr val="bg1"/>
                </a:solidFill>
                <a:latin typeface="+mn-ea"/>
              </a:rPr>
              <a:t>〇時～〇時</a:t>
            </a:r>
          </a:p>
        </p:txBody>
      </p:sp>
    </p:spTree>
    <p:extLst>
      <p:ext uri="{BB962C8B-B14F-4D97-AF65-F5344CB8AC3E}">
        <p14:creationId xmlns:p14="http://schemas.microsoft.com/office/powerpoint/2010/main" val="336345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A260D-0B77-AA51-5247-41BCB51981C0}"/>
            </a:ext>
          </a:extLst>
        </p:cNvPr>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3699DDD0-E891-274F-FCBF-A319C8DB5803}"/>
              </a:ext>
            </a:extLst>
          </p:cNvPr>
          <p:cNvGrpSpPr>
            <a:grpSpLocks noChangeAspect="1"/>
          </p:cNvGrpSpPr>
          <p:nvPr/>
        </p:nvGrpSpPr>
        <p:grpSpPr>
          <a:xfrm>
            <a:off x="768458" y="1718463"/>
            <a:ext cx="5760000" cy="4122748"/>
            <a:chOff x="1304925" y="1704976"/>
            <a:chExt cx="4040981" cy="2892352"/>
          </a:xfrm>
        </p:grpSpPr>
        <p:pic>
          <p:nvPicPr>
            <p:cNvPr id="3" name="図 2" descr="グラフィカル ユーザー インターフェイス&#10;&#10;自動的に生成された説明">
              <a:extLst>
                <a:ext uri="{FF2B5EF4-FFF2-40B4-BE49-F238E27FC236}">
                  <a16:creationId xmlns:a16="http://schemas.microsoft.com/office/drawing/2014/main" id="{ADEFB1E4-4F4B-B3B5-EF15-86D2E6B9BA76}"/>
                </a:ext>
              </a:extLst>
            </p:cNvPr>
            <p:cNvPicPr>
              <a:picLocks noChangeAspect="1"/>
            </p:cNvPicPr>
            <p:nvPr/>
          </p:nvPicPr>
          <p:blipFill>
            <a:blip r:embed="rId2">
              <a:extLst>
                <a:ext uri="{28A0092B-C50C-407E-A947-70E740481C1C}">
                  <a14:useLocalDpi xmlns:a14="http://schemas.microsoft.com/office/drawing/2010/main" val="0"/>
                </a:ext>
              </a:extLst>
            </a:blip>
            <a:srcRect l="13975" r="5902"/>
            <a:stretch/>
          </p:blipFill>
          <p:spPr>
            <a:xfrm>
              <a:off x="1304925" y="1704976"/>
              <a:ext cx="4040981" cy="2892352"/>
            </a:xfrm>
            <a:prstGeom prst="rect">
              <a:avLst/>
            </a:prstGeom>
          </p:spPr>
        </p:pic>
        <p:sp>
          <p:nvSpPr>
            <p:cNvPr id="4" name="テキスト ボックス 3">
              <a:extLst>
                <a:ext uri="{FF2B5EF4-FFF2-40B4-BE49-F238E27FC236}">
                  <a16:creationId xmlns:a16="http://schemas.microsoft.com/office/drawing/2014/main" id="{4141BD9D-7552-0D01-6FE7-67ABEED1908B}"/>
                </a:ext>
              </a:extLst>
            </p:cNvPr>
            <p:cNvSpPr txBox="1">
              <a:spLocks/>
            </p:cNvSpPr>
            <p:nvPr/>
          </p:nvSpPr>
          <p:spPr>
            <a:xfrm>
              <a:off x="1512288" y="2346014"/>
              <a:ext cx="3575395" cy="461665"/>
            </a:xfrm>
            <a:prstGeom prst="rect">
              <a:avLst/>
            </a:prstGeom>
            <a:noFill/>
          </p:spPr>
          <p:txBody>
            <a:bodyPr wrap="square" lIns="72000" rIns="36000" rtlCol="0" anchor="b">
              <a:normAutofit/>
            </a:bodyPr>
            <a:lstStyle/>
            <a:p>
              <a:r>
                <a:rPr kumimoji="1" lang="ja-JP" altLang="en-US" sz="1150" dirty="0">
                  <a:solidFill>
                    <a:schemeClr val="bg1"/>
                  </a:solidFill>
                  <a:latin typeface="+mn-ea"/>
                </a:rPr>
                <a:t>本製品は株式会社</a:t>
              </a:r>
              <a:r>
                <a:rPr kumimoji="1" lang="en-US" altLang="ja-JP" sz="1150" dirty="0">
                  <a:solidFill>
                    <a:schemeClr val="bg1"/>
                  </a:solidFill>
                  <a:latin typeface="+mn-ea"/>
                </a:rPr>
                <a:t>NTT</a:t>
              </a:r>
              <a:r>
                <a:rPr kumimoji="1" lang="ja-JP" altLang="en-US" sz="1150" dirty="0">
                  <a:solidFill>
                    <a:schemeClr val="bg1"/>
                  </a:solidFill>
                  <a:latin typeface="+mn-ea"/>
                </a:rPr>
                <a:t>ドコモが扱う商品ではなく、</a:t>
              </a:r>
              <a:r>
                <a:rPr kumimoji="1" lang="ja-JP" altLang="en-US" sz="1150" dirty="0">
                  <a:solidFill>
                    <a:srgbClr val="FFC000"/>
                  </a:solidFill>
                  <a:latin typeface="+mn-ea"/>
                </a:rPr>
                <a:t>ドコモショップ〇〇〇</a:t>
              </a:r>
              <a:r>
                <a:rPr kumimoji="1" lang="ja-JP" altLang="en-US" sz="1150" dirty="0">
                  <a:solidFill>
                    <a:schemeClr val="bg1"/>
                  </a:solidFill>
                  <a:latin typeface="+mn-ea"/>
                </a:rPr>
                <a:t>店を運営する</a:t>
              </a:r>
              <a:r>
                <a:rPr kumimoji="1" lang="ja-JP" altLang="en-US" sz="1150" dirty="0">
                  <a:solidFill>
                    <a:srgbClr val="FFC000"/>
                  </a:solidFill>
                  <a:latin typeface="+mn-ea"/>
                </a:rPr>
                <a:t>株式会社〇〇〇〇</a:t>
              </a:r>
              <a:r>
                <a:rPr kumimoji="1" lang="ja-JP" altLang="en-US" sz="1150" dirty="0">
                  <a:solidFill>
                    <a:schemeClr val="bg1"/>
                  </a:solidFill>
                  <a:latin typeface="+mn-ea"/>
                </a:rPr>
                <a:t>が独自に販売しています。</a:t>
              </a:r>
            </a:p>
          </p:txBody>
        </p:sp>
        <p:sp>
          <p:nvSpPr>
            <p:cNvPr id="5" name="テキスト ボックス 4">
              <a:extLst>
                <a:ext uri="{FF2B5EF4-FFF2-40B4-BE49-F238E27FC236}">
                  <a16:creationId xmlns:a16="http://schemas.microsoft.com/office/drawing/2014/main" id="{F2DFA6A4-BE54-B729-C749-F1CC85B5E495}"/>
                </a:ext>
              </a:extLst>
            </p:cNvPr>
            <p:cNvSpPr txBox="1">
              <a:spLocks/>
            </p:cNvSpPr>
            <p:nvPr/>
          </p:nvSpPr>
          <p:spPr>
            <a:xfrm>
              <a:off x="2476154" y="2822552"/>
              <a:ext cx="2476845" cy="215444"/>
            </a:xfrm>
            <a:prstGeom prst="rect">
              <a:avLst/>
            </a:prstGeom>
            <a:noFill/>
          </p:spPr>
          <p:txBody>
            <a:bodyPr wrap="square" lIns="72000" rIns="72000" rtlCol="0" anchor="ctr">
              <a:noAutofit/>
            </a:bodyPr>
            <a:lstStyle/>
            <a:p>
              <a:r>
                <a:rPr kumimoji="1" lang="ja-JP" altLang="en-US" sz="1100" dirty="0">
                  <a:solidFill>
                    <a:srgbClr val="FFC000"/>
                  </a:solidFill>
                  <a:latin typeface="+mn-ea"/>
                </a:rPr>
                <a:t>株式会社〇〇〇〇</a:t>
              </a:r>
            </a:p>
          </p:txBody>
        </p:sp>
        <p:sp>
          <p:nvSpPr>
            <p:cNvPr id="6" name="テキスト ボックス 5">
              <a:extLst>
                <a:ext uri="{FF2B5EF4-FFF2-40B4-BE49-F238E27FC236}">
                  <a16:creationId xmlns:a16="http://schemas.microsoft.com/office/drawing/2014/main" id="{340D203B-FFBF-8F79-058A-1412024547FE}"/>
                </a:ext>
              </a:extLst>
            </p:cNvPr>
            <p:cNvSpPr txBox="1">
              <a:spLocks/>
            </p:cNvSpPr>
            <p:nvPr/>
          </p:nvSpPr>
          <p:spPr>
            <a:xfrm>
              <a:off x="2875278" y="3067789"/>
              <a:ext cx="769331" cy="215444"/>
            </a:xfrm>
            <a:prstGeom prst="rect">
              <a:avLst/>
            </a:prstGeom>
            <a:noFill/>
          </p:spPr>
          <p:txBody>
            <a:bodyPr wrap="none" lIns="72000" rIns="72000" rtlCol="0" anchor="ctr">
              <a:normAutofit/>
            </a:bodyPr>
            <a:lstStyle/>
            <a:p>
              <a:r>
                <a:rPr kumimoji="1" lang="en-US" altLang="ja-JP" sz="1100" dirty="0">
                  <a:solidFill>
                    <a:srgbClr val="FFC000"/>
                  </a:solidFill>
                  <a:latin typeface="+mn-ea"/>
                </a:rPr>
                <a:t>0120-××-000</a:t>
              </a:r>
              <a:endParaRPr kumimoji="1" lang="ja-JP" altLang="en-US" sz="1100" dirty="0">
                <a:solidFill>
                  <a:srgbClr val="FFC000"/>
                </a:solidFill>
                <a:latin typeface="+mn-ea"/>
              </a:endParaRPr>
            </a:p>
          </p:txBody>
        </p:sp>
        <p:sp>
          <p:nvSpPr>
            <p:cNvPr id="7" name="テキスト ボックス 6">
              <a:extLst>
                <a:ext uri="{FF2B5EF4-FFF2-40B4-BE49-F238E27FC236}">
                  <a16:creationId xmlns:a16="http://schemas.microsoft.com/office/drawing/2014/main" id="{0981F393-123B-7D78-09B0-730194202910}"/>
                </a:ext>
              </a:extLst>
            </p:cNvPr>
            <p:cNvSpPr txBox="1">
              <a:spLocks/>
            </p:cNvSpPr>
            <p:nvPr/>
          </p:nvSpPr>
          <p:spPr>
            <a:xfrm>
              <a:off x="2875278" y="3317219"/>
              <a:ext cx="710451" cy="215444"/>
            </a:xfrm>
            <a:prstGeom prst="rect">
              <a:avLst/>
            </a:prstGeom>
            <a:noFill/>
          </p:spPr>
          <p:txBody>
            <a:bodyPr wrap="none" lIns="72000" rIns="72000" rtlCol="0" anchor="ctr">
              <a:normAutofit/>
            </a:bodyPr>
            <a:lstStyle/>
            <a:p>
              <a:r>
                <a:rPr kumimoji="1" lang="ja-JP" altLang="en-US" sz="1100" dirty="0">
                  <a:solidFill>
                    <a:srgbClr val="FFC000"/>
                  </a:solidFill>
                  <a:latin typeface="+mn-ea"/>
                </a:rPr>
                <a:t>〇時～〇時</a:t>
              </a:r>
            </a:p>
          </p:txBody>
        </p:sp>
      </p:grpSp>
      <p:sp>
        <p:nvSpPr>
          <p:cNvPr id="9" name="テキスト ボックス 8">
            <a:extLst>
              <a:ext uri="{FF2B5EF4-FFF2-40B4-BE49-F238E27FC236}">
                <a16:creationId xmlns:a16="http://schemas.microsoft.com/office/drawing/2014/main" id="{79369070-371A-32D9-D9A8-FF6CE8BEE14D}"/>
              </a:ext>
            </a:extLst>
          </p:cNvPr>
          <p:cNvSpPr txBox="1"/>
          <p:nvPr/>
        </p:nvSpPr>
        <p:spPr>
          <a:xfrm>
            <a:off x="768458" y="736836"/>
            <a:ext cx="8065028" cy="307777"/>
          </a:xfrm>
          <a:prstGeom prst="rect">
            <a:avLst/>
          </a:prstGeom>
          <a:noFill/>
        </p:spPr>
        <p:txBody>
          <a:bodyPr wrap="none" rtlCol="0">
            <a:spAutoFit/>
          </a:bodyPr>
          <a:lstStyle/>
          <a:p>
            <a:r>
              <a:rPr lang="en-US" altLang="ja-JP" sz="1400" dirty="0">
                <a:effectLst/>
                <a:ea typeface="游ゴシック" panose="020B0400000000000000" pitchFamily="50" charset="-128"/>
                <a:cs typeface="Times New Roman" panose="02020603050405020304" pitchFamily="18" charset="0"/>
              </a:rPr>
              <a:t>※</a:t>
            </a:r>
            <a:r>
              <a:rPr lang="ja-JP" altLang="en-US" sz="1400" dirty="0">
                <a:effectLst/>
                <a:ea typeface="游ゴシック" panose="020B0400000000000000" pitchFamily="50" charset="-128"/>
                <a:cs typeface="Times New Roman" panose="02020603050405020304" pitchFamily="18" charset="0"/>
              </a:rPr>
              <a:t>印刷前に</a:t>
            </a:r>
            <a:r>
              <a:rPr lang="en-US" altLang="ja-JP" sz="1400" dirty="0">
                <a:effectLst/>
                <a:ea typeface="游ゴシック" panose="020B0400000000000000" pitchFamily="50" charset="-128"/>
                <a:cs typeface="Times New Roman" panose="02020603050405020304" pitchFamily="18" charset="0"/>
              </a:rPr>
              <a:t>POP</a:t>
            </a:r>
            <a:r>
              <a:rPr lang="ja-JP" altLang="en-US" sz="1400" dirty="0">
                <a:effectLst/>
                <a:ea typeface="游ゴシック" panose="020B0400000000000000" pitchFamily="50" charset="-128"/>
                <a:cs typeface="Times New Roman" panose="02020603050405020304" pitchFamily="18" charset="0"/>
              </a:rPr>
              <a:t>右下の「販売責任の主体、問い合わせ先の明示」欄の修正をお願いいたします。</a:t>
            </a:r>
            <a:endParaRPr kumimoji="1" lang="ja-JP" altLang="en-US" sz="1400" dirty="0"/>
          </a:p>
        </p:txBody>
      </p:sp>
      <p:sp>
        <p:nvSpPr>
          <p:cNvPr id="8" name="テキスト ボックス 7">
            <a:extLst>
              <a:ext uri="{FF2B5EF4-FFF2-40B4-BE49-F238E27FC236}">
                <a16:creationId xmlns:a16="http://schemas.microsoft.com/office/drawing/2014/main" id="{418600A1-EDBA-38D5-F111-45E216B40530}"/>
              </a:ext>
            </a:extLst>
          </p:cNvPr>
          <p:cNvSpPr txBox="1"/>
          <p:nvPr/>
        </p:nvSpPr>
        <p:spPr>
          <a:xfrm>
            <a:off x="7138150" y="2987603"/>
            <a:ext cx="3390672" cy="1261884"/>
          </a:xfrm>
          <a:prstGeom prst="rect">
            <a:avLst/>
          </a:prstGeom>
          <a:noFill/>
        </p:spPr>
        <p:txBody>
          <a:bodyPr wrap="none" rtlCol="0">
            <a:spAutoFit/>
          </a:bodyPr>
          <a:lstStyle/>
          <a:p>
            <a:r>
              <a:rPr lang="ja-JP" altLang="en-US" sz="1400" dirty="0">
                <a:effectLst/>
                <a:ea typeface="游ゴシック" panose="020B0400000000000000" pitchFamily="50" charset="-128"/>
                <a:cs typeface="Times New Roman" panose="02020603050405020304" pitchFamily="18" charset="0"/>
              </a:rPr>
              <a:t>オレンジ色の文字の部分を</a:t>
            </a:r>
            <a:endParaRPr lang="en-US" altLang="ja-JP" sz="1400" dirty="0">
              <a:effectLst/>
              <a:ea typeface="游ゴシック" panose="020B0400000000000000" pitchFamily="50" charset="-128"/>
              <a:cs typeface="Times New Roman" panose="02020603050405020304" pitchFamily="18" charset="0"/>
            </a:endParaRPr>
          </a:p>
          <a:p>
            <a:r>
              <a:rPr lang="ja-JP" altLang="en-US" sz="1400" dirty="0">
                <a:effectLst/>
                <a:ea typeface="游ゴシック" panose="020B0400000000000000" pitchFamily="50" charset="-128"/>
                <a:cs typeface="Times New Roman" panose="02020603050405020304" pitchFamily="18" charset="0"/>
              </a:rPr>
              <a:t>自店舗の情報に変更してください。</a:t>
            </a:r>
            <a:endParaRPr lang="en-US" altLang="ja-JP" sz="1400" dirty="0">
              <a:effectLst/>
              <a:ea typeface="游ゴシック" panose="020B0400000000000000" pitchFamily="50" charset="-128"/>
              <a:cs typeface="Times New Roman" panose="02020603050405020304" pitchFamily="18" charset="0"/>
            </a:endParaRPr>
          </a:p>
          <a:p>
            <a:r>
              <a:rPr kumimoji="1" lang="en-US" altLang="ja-JP" sz="1400" dirty="0">
                <a:ea typeface="游ゴシック" panose="020B0400000000000000" pitchFamily="50" charset="-128"/>
                <a:cs typeface="Times New Roman" panose="02020603050405020304" pitchFamily="18" charset="0"/>
              </a:rPr>
              <a:t>※</a:t>
            </a:r>
            <a:r>
              <a:rPr kumimoji="1" lang="ja-JP" altLang="en-US" sz="1400" dirty="0">
                <a:ea typeface="游ゴシック" panose="020B0400000000000000" pitchFamily="50" charset="-128"/>
                <a:cs typeface="Times New Roman" panose="02020603050405020304" pitchFamily="18" charset="0"/>
              </a:rPr>
              <a:t>それ以外の場所は変更できません。</a:t>
            </a:r>
            <a:endParaRPr kumimoji="1" lang="en-US" altLang="ja-JP" sz="1400" dirty="0">
              <a:ea typeface="游ゴシック" panose="020B0400000000000000" pitchFamily="50" charset="-128"/>
              <a:cs typeface="Times New Roman" panose="02020603050405020304" pitchFamily="18" charset="0"/>
            </a:endParaRPr>
          </a:p>
          <a:p>
            <a:endParaRPr kumimoji="1" lang="en-US" altLang="ja-JP" sz="1400" dirty="0">
              <a:ea typeface="游ゴシック" panose="020B0400000000000000" pitchFamily="50" charset="-128"/>
              <a:cs typeface="Times New Roman" panose="02020603050405020304" pitchFamily="18" charset="0"/>
            </a:endParaRPr>
          </a:p>
          <a:p>
            <a:r>
              <a:rPr kumimoji="1" lang="ja-JP" altLang="en-US" sz="1000" dirty="0">
                <a:solidFill>
                  <a:srgbClr val="FF0066"/>
                </a:solidFill>
                <a:ea typeface="游ゴシック" panose="020B0400000000000000" pitchFamily="50" charset="-128"/>
                <a:cs typeface="Times New Roman" panose="02020603050405020304" pitchFamily="18" charset="0"/>
              </a:rPr>
              <a:t>見本は分かりやすくするためオレンジにしていますが、</a:t>
            </a:r>
            <a:endParaRPr kumimoji="1" lang="en-US" altLang="ja-JP" sz="1000" dirty="0">
              <a:solidFill>
                <a:srgbClr val="FF0066"/>
              </a:solidFill>
              <a:ea typeface="游ゴシック" panose="020B0400000000000000" pitchFamily="50" charset="-128"/>
              <a:cs typeface="Times New Roman" panose="02020603050405020304" pitchFamily="18" charset="0"/>
            </a:endParaRPr>
          </a:p>
          <a:p>
            <a:r>
              <a:rPr kumimoji="1" lang="ja-JP" altLang="en-US" sz="1000" dirty="0">
                <a:solidFill>
                  <a:srgbClr val="FF0066"/>
                </a:solidFill>
                <a:ea typeface="游ゴシック" panose="020B0400000000000000" pitchFamily="50" charset="-128"/>
                <a:cs typeface="Times New Roman" panose="02020603050405020304" pitchFamily="18" charset="0"/>
              </a:rPr>
              <a:t>原本は白で記載されております。</a:t>
            </a:r>
            <a:endParaRPr kumimoji="1" lang="ja-JP" altLang="en-US" sz="1000" dirty="0">
              <a:solidFill>
                <a:srgbClr val="FF0066"/>
              </a:solidFill>
            </a:endParaRPr>
          </a:p>
        </p:txBody>
      </p:sp>
      <p:cxnSp>
        <p:nvCxnSpPr>
          <p:cNvPr id="11" name="直線矢印コネクタ 10">
            <a:extLst>
              <a:ext uri="{FF2B5EF4-FFF2-40B4-BE49-F238E27FC236}">
                <a16:creationId xmlns:a16="http://schemas.microsoft.com/office/drawing/2014/main" id="{6EAB1FCE-FE01-C095-3369-7DE2B8204460}"/>
              </a:ext>
            </a:extLst>
          </p:cNvPr>
          <p:cNvCxnSpPr>
            <a:cxnSpLocks/>
            <a:stCxn id="8" idx="1"/>
          </p:cNvCxnSpPr>
          <p:nvPr/>
        </p:nvCxnSpPr>
        <p:spPr>
          <a:xfrm flipH="1">
            <a:off x="6652009" y="3618545"/>
            <a:ext cx="486141"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03551210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175</TotalTime>
  <Words>142</Words>
  <Application>Microsoft Office PowerPoint</Application>
  <PresentationFormat>ユーザー設定</PresentationFormat>
  <Paragraphs>15</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游ゴシック</vt:lpstr>
      <vt:lpstr>Aptos</vt:lpstr>
      <vt:lpstr>Aptos Display</vt:lpstr>
      <vt:lpstr>Arial</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ATEC</dc:creator>
  <cp:lastModifiedBy>ATEC</cp:lastModifiedBy>
  <cp:revision>13</cp:revision>
  <cp:lastPrinted>2024-12-18T00:29:55Z</cp:lastPrinted>
  <dcterms:created xsi:type="dcterms:W3CDTF">2024-12-17T07:34:36Z</dcterms:created>
  <dcterms:modified xsi:type="dcterms:W3CDTF">2025-06-19T09:20:21Z</dcterms:modified>
</cp:coreProperties>
</file>